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CAD97-5493-4110-A26F-F31C9C232AC5}" type="datetimeFigureOut">
              <a:rPr lang="de-DE" smtClean="0"/>
              <a:t>14.06.2018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6B5E-4EB7-4B18-AF57-90E7F5B0B0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1914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>
        <p:wipe dir="d"/>
      </p:transition>
    </mc:Choice>
    <mc:Fallback>
      <p:transition spd="slow">
        <p:wipe dir="d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CAD97-5493-4110-A26F-F31C9C232AC5}" type="datetimeFigureOut">
              <a:rPr lang="de-DE" smtClean="0"/>
              <a:t>14.06.2018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6B5E-4EB7-4B18-AF57-90E7F5B0B0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3318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>
        <p:wipe dir="d"/>
      </p:transition>
    </mc:Choice>
    <mc:Fallback>
      <p:transition spd="slow">
        <p:wipe dir="d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CAD97-5493-4110-A26F-F31C9C232AC5}" type="datetimeFigureOut">
              <a:rPr lang="de-DE" smtClean="0"/>
              <a:t>14.06.2018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6B5E-4EB7-4B18-AF57-90E7F5B0B0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3906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>
        <p:wipe dir="d"/>
      </p:transition>
    </mc:Choice>
    <mc:Fallback>
      <p:transition spd="slow">
        <p:wipe dir="d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CAD97-5493-4110-A26F-F31C9C232AC5}" type="datetimeFigureOut">
              <a:rPr lang="de-DE" smtClean="0"/>
              <a:t>14.06.2018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6B5E-4EB7-4B18-AF57-90E7F5B0B0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1845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>
        <p:wipe dir="d"/>
      </p:transition>
    </mc:Choice>
    <mc:Fallback>
      <p:transition spd="slow">
        <p:wipe dir="d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CAD97-5493-4110-A26F-F31C9C232AC5}" type="datetimeFigureOut">
              <a:rPr lang="de-DE" smtClean="0"/>
              <a:t>14.06.2018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6B5E-4EB7-4B18-AF57-90E7F5B0B0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59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>
        <p:wipe dir="d"/>
      </p:transition>
    </mc:Choice>
    <mc:Fallback>
      <p:transition spd="slow">
        <p:wipe dir="d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CAD97-5493-4110-A26F-F31C9C232AC5}" type="datetimeFigureOut">
              <a:rPr lang="de-DE" smtClean="0"/>
              <a:t>14.06.2018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6B5E-4EB7-4B18-AF57-90E7F5B0B0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86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>
        <p:wipe dir="d"/>
      </p:transition>
    </mc:Choice>
    <mc:Fallback>
      <p:transition spd="slow">
        <p:wipe dir="d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CAD97-5493-4110-A26F-F31C9C232AC5}" type="datetimeFigureOut">
              <a:rPr lang="de-DE" smtClean="0"/>
              <a:t>14.06.2018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6B5E-4EB7-4B18-AF57-90E7F5B0B0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29478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>
        <p:wipe dir="d"/>
      </p:transition>
    </mc:Choice>
    <mc:Fallback>
      <p:transition spd="slow">
        <p:wipe dir="d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CAD97-5493-4110-A26F-F31C9C232AC5}" type="datetimeFigureOut">
              <a:rPr lang="de-DE" smtClean="0"/>
              <a:t>14.06.2018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6B5E-4EB7-4B18-AF57-90E7F5B0B0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5968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>
        <p:wipe dir="d"/>
      </p:transition>
    </mc:Choice>
    <mc:Fallback>
      <p:transition spd="slow">
        <p:wipe dir="d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CAD97-5493-4110-A26F-F31C9C232AC5}" type="datetimeFigureOut">
              <a:rPr lang="de-DE" smtClean="0"/>
              <a:t>14.06.2018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6B5E-4EB7-4B18-AF57-90E7F5B0B0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60262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>
        <p:wipe dir="d"/>
      </p:transition>
    </mc:Choice>
    <mc:Fallback>
      <p:transition spd="slow">
        <p:wipe dir="d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CAD97-5493-4110-A26F-F31C9C232AC5}" type="datetimeFigureOut">
              <a:rPr lang="de-DE" smtClean="0"/>
              <a:t>14.06.2018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6B5E-4EB7-4B18-AF57-90E7F5B0B0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6000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>
        <p:wipe dir="d"/>
      </p:transition>
    </mc:Choice>
    <mc:Fallback>
      <p:transition spd="slow">
        <p:wipe dir="d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CAD97-5493-4110-A26F-F31C9C232AC5}" type="datetimeFigureOut">
              <a:rPr lang="de-DE" smtClean="0"/>
              <a:t>14.06.2018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6B5E-4EB7-4B18-AF57-90E7F5B0B0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5769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>
        <p:wipe dir="d"/>
      </p:transition>
    </mc:Choice>
    <mc:Fallback>
      <p:transition spd="slow">
        <p:wipe dir="d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CAD97-5493-4110-A26F-F31C9C232AC5}" type="datetimeFigureOut">
              <a:rPr lang="de-DE" smtClean="0"/>
              <a:t>14.06.2018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A6B5E-4EB7-4B18-AF57-90E7F5B0B0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7393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0000">
        <p:wipe dir="d"/>
      </p:transition>
    </mc:Choice>
    <mc:Fallback>
      <p:transition spd="slow">
        <p:wipe dir="d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Orts- und Richtungsangaben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für Fortgeschrittene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0274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Orts- und Richtungsangaben</a:t>
            </a: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164350"/>
              </p:ext>
            </p:extLst>
          </p:nvPr>
        </p:nvGraphicFramePr>
        <p:xfrm>
          <a:off x="924448" y="1825625"/>
          <a:ext cx="10339754" cy="4351338"/>
        </p:xfrm>
        <a:graphic>
          <a:graphicData uri="http://schemas.openxmlformats.org/drawingml/2006/table">
            <a:tbl>
              <a:tblPr firstRow="1" firstCol="1" bandRow="1"/>
              <a:tblGrid>
                <a:gridCol w="1710069"/>
                <a:gridCol w="1928456"/>
                <a:gridCol w="2249612"/>
                <a:gridCol w="2356160"/>
                <a:gridCol w="1024681"/>
                <a:gridCol w="1070776"/>
              </a:tblGrid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Wechselpräposition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hin</a:t>
                      </a: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über </a:t>
                      </a:r>
                      <a:r>
                        <a:rPr lang="de-DE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+ Dat. </a:t>
                      </a:r>
                      <a:r>
                        <a:rPr lang="de-DE" sz="1300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/Akk.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unter + Dat.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/Akk.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2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zwischen 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neben + Dat.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/Akk.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35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vor  + Dat.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/Akk.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2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hinter + Dat.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/Akk.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Inhaltsplatzhalt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95725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Orts- und Richtungsangaben</a:t>
            </a: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451298"/>
              </p:ext>
            </p:extLst>
          </p:nvPr>
        </p:nvGraphicFramePr>
        <p:xfrm>
          <a:off x="924448" y="1825625"/>
          <a:ext cx="10339754" cy="4351338"/>
        </p:xfrm>
        <a:graphic>
          <a:graphicData uri="http://schemas.openxmlformats.org/drawingml/2006/table">
            <a:tbl>
              <a:tblPr firstRow="1" firstCol="1" bandRow="1"/>
              <a:tblGrid>
                <a:gridCol w="1710069"/>
                <a:gridCol w="1928456"/>
                <a:gridCol w="2249612"/>
                <a:gridCol w="2356160"/>
                <a:gridCol w="1024681"/>
                <a:gridCol w="1070776"/>
              </a:tblGrid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Adverb[</a:t>
                      </a:r>
                      <a:r>
                        <a:rPr lang="de-DE" sz="13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ial</a:t>
                      </a:r>
                      <a:r>
                        <a:rPr lang="de-DE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Wechselpräposition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</a:t>
                      </a:r>
                      <a:r>
                        <a:rPr lang="de-DE" sz="1300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hin</a:t>
                      </a:r>
                      <a:r>
                        <a:rPr lang="de-DE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hin</a:t>
                      </a: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nach</a:t>
                      </a:r>
                      <a:r>
                        <a:rPr lang="de-DE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de-DE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oben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über </a:t>
                      </a:r>
                      <a:r>
                        <a:rPr lang="de-DE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+ Dat. </a:t>
                      </a:r>
                      <a:r>
                        <a:rPr lang="de-DE" sz="1300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/Akk.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nach</a:t>
                      </a: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unten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unter + Dat.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/Akk.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2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[in der</a:t>
                      </a:r>
                      <a:r>
                        <a:rPr lang="de-DE" sz="1300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/die</a:t>
                      </a:r>
                      <a:r>
                        <a:rPr lang="de-DE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Mitte] 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zwischen 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nach</a:t>
                      </a: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rechts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neben + Dat.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/Akk.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nach</a:t>
                      </a: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links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35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nach</a:t>
                      </a: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vorne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vor  + Dat.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/Akk.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2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nach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hinten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hinter + Dat.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/Akk.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Inhaltsplatzhalt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6415993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Orts- und Richtungsangaben</a:t>
            </a: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816704"/>
              </p:ext>
            </p:extLst>
          </p:nvPr>
        </p:nvGraphicFramePr>
        <p:xfrm>
          <a:off x="924448" y="1825625"/>
          <a:ext cx="10339754" cy="4351338"/>
        </p:xfrm>
        <a:graphic>
          <a:graphicData uri="http://schemas.openxmlformats.org/drawingml/2006/table">
            <a:tbl>
              <a:tblPr firstRow="1" firstCol="1" bandRow="1"/>
              <a:tblGrid>
                <a:gridCol w="1710069"/>
                <a:gridCol w="1928456"/>
                <a:gridCol w="2249612"/>
                <a:gridCol w="2356160"/>
                <a:gridCol w="1024681"/>
                <a:gridCol w="1070776"/>
              </a:tblGrid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Adverb[</a:t>
                      </a:r>
                      <a:r>
                        <a:rPr lang="de-DE" sz="13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ial</a:t>
                      </a:r>
                      <a:r>
                        <a:rPr lang="de-DE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Wechselpräposition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Präpositionalpronomen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hin</a:t>
                      </a: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hin</a:t>
                      </a: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hin</a:t>
                      </a: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nach</a:t>
                      </a: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oben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über </a:t>
                      </a:r>
                      <a:r>
                        <a:rPr lang="de-DE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+ Dat. </a:t>
                      </a:r>
                      <a:r>
                        <a:rPr lang="de-DE" sz="1300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/Akk.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darüber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nach</a:t>
                      </a: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unten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unter + Dat.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/Akk.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darunter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2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[in der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/die</a:t>
                      </a: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Mitte] 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zwischen 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dazwischen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nach</a:t>
                      </a: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rechts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neben + Dat.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/Akk.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daneben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nach</a:t>
                      </a: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links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35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nach</a:t>
                      </a: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vorne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vor  + Dat.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/Akk.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davor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2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nach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hinten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hinter + Dat.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/Akk.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dahinter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Inhaltsplatzhalt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2105649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Orts- und Richtungsangaben</a:t>
            </a: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412384"/>
              </p:ext>
            </p:extLst>
          </p:nvPr>
        </p:nvGraphicFramePr>
        <p:xfrm>
          <a:off x="924448" y="1825625"/>
          <a:ext cx="10339754" cy="4351338"/>
        </p:xfrm>
        <a:graphic>
          <a:graphicData uri="http://schemas.openxmlformats.org/drawingml/2006/table">
            <a:tbl>
              <a:tblPr firstRow="1" firstCol="1" bandRow="1"/>
              <a:tblGrid>
                <a:gridCol w="1710069"/>
                <a:gridCol w="1928456"/>
                <a:gridCol w="2249612"/>
                <a:gridCol w="2356160"/>
                <a:gridCol w="1024681"/>
                <a:gridCol w="1070776"/>
              </a:tblGrid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Adverb[</a:t>
                      </a:r>
                      <a:r>
                        <a:rPr lang="de-DE" sz="13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ial</a:t>
                      </a:r>
                      <a:r>
                        <a:rPr lang="de-DE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Wechselpräposition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Präpositionalpronomen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Präfix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hin</a:t>
                      </a: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hin</a:t>
                      </a: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hin</a:t>
                      </a: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nach</a:t>
                      </a: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oben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über </a:t>
                      </a:r>
                      <a:r>
                        <a:rPr lang="de-DE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+ Dat. </a:t>
                      </a:r>
                      <a:r>
                        <a:rPr lang="de-DE" sz="1300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/Akk.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darüber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Ober~ </a:t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(z.B. die Oberkante)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nach</a:t>
                      </a: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unten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unter + Dat.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/Akk.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darunter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Unter~ </a:t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(z.B. die Unterseite)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2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[in der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/die</a:t>
                      </a: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Mitte] 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zwischen 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dazwischen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Mittel~ </a:t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(z.B. der Mittelpunkt)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Zwischen~</a:t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(z.B. der Zwischenraum)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nach</a:t>
                      </a: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rechts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neben + Dat.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/Akk.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daneben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Nachbar~ </a:t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(z.B. die Nachbarspalte)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Neben~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(z.B. das Nebengebäude)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nach</a:t>
                      </a: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links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35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nach</a:t>
                      </a: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vorne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vor  + Dat.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/Akk.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davor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Vorder~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(z.B. die Vorderseite)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2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nach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hinten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hinter + Dat.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/Akk.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dahinter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Hinter~</a:t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Rück~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(z.B. der Hintergrund,</a:t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die Rückseite)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Inhaltsplatzhalt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5235982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Orts- und Richtungsangaben</a:t>
            </a: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857778"/>
              </p:ext>
            </p:extLst>
          </p:nvPr>
        </p:nvGraphicFramePr>
        <p:xfrm>
          <a:off x="924448" y="1825625"/>
          <a:ext cx="10339754" cy="4351338"/>
        </p:xfrm>
        <a:graphic>
          <a:graphicData uri="http://schemas.openxmlformats.org/drawingml/2006/table">
            <a:tbl>
              <a:tblPr firstRow="1" firstCol="1" bandRow="1"/>
              <a:tblGrid>
                <a:gridCol w="1710069"/>
                <a:gridCol w="1928456"/>
                <a:gridCol w="2249612"/>
                <a:gridCol w="2356160"/>
                <a:gridCol w="1024681"/>
                <a:gridCol w="1070776"/>
              </a:tblGrid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Adverb[</a:t>
                      </a:r>
                      <a:r>
                        <a:rPr lang="de-DE" sz="13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ial</a:t>
                      </a:r>
                      <a:r>
                        <a:rPr lang="de-DE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Wechselpräposition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Präpositionalpronomen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Präfix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Adjektiv</a:t>
                      </a:r>
                      <a:endParaRPr lang="de-DE" sz="13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hin</a:t>
                      </a: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hin</a:t>
                      </a: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hin</a:t>
                      </a: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Superlativ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nach</a:t>
                      </a: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oben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ü</a:t>
                      </a:r>
                      <a:r>
                        <a:rPr lang="de-DE" sz="13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ber </a:t>
                      </a:r>
                      <a:r>
                        <a:rPr lang="de-DE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+ Dat. </a:t>
                      </a:r>
                      <a:r>
                        <a:rPr lang="de-DE" sz="1300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/Akk.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darüber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Ober~ </a:t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(z.B. die Oberkante)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oberst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nach</a:t>
                      </a: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unten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unter + Dat.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/Akk.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darunter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Unter~ </a:t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(z.B. die Unterseite)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unterst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2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[in der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/die</a:t>
                      </a: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Mitte] 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zwischen 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dazwischen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Mittel~ </a:t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(z.B. der Mittelpunkt)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Zwischen~</a:t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(z.B. der Zwischenraum)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./.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nach</a:t>
                      </a: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rechts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neben + Dat.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/Akk.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daneben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Nachbar~ </a:t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(z.B. die Nachbarspalte)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Neben~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(z.B. das Nebengebäude)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nächst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nach</a:t>
                      </a: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links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35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nach</a:t>
                      </a: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vorne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vor  + Dat.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/Akk.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davor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Vorder~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(z.B. die Vorderseite)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vorder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ste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2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nach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hinten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hinter + Dat.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/Akk.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dahinter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Hinter~</a:t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Rück~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(z.B. der Hintergrund,</a:t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die Rückseite)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hinter</a:t>
                      </a:r>
                      <a:r>
                        <a:rPr lang="de-DE" sz="1300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ste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Inhaltsplatzhalt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0473301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Orts- und Richtungsangaben</a:t>
            </a: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13506"/>
              </p:ext>
            </p:extLst>
          </p:nvPr>
        </p:nvGraphicFramePr>
        <p:xfrm>
          <a:off x="924448" y="1825625"/>
          <a:ext cx="10339754" cy="4351338"/>
        </p:xfrm>
        <a:graphic>
          <a:graphicData uri="http://schemas.openxmlformats.org/drawingml/2006/table">
            <a:tbl>
              <a:tblPr firstRow="1" firstCol="1" bandRow="1"/>
              <a:tblGrid>
                <a:gridCol w="1710069"/>
                <a:gridCol w="1928456"/>
                <a:gridCol w="2249612"/>
                <a:gridCol w="2356160"/>
                <a:gridCol w="1024681"/>
                <a:gridCol w="1070776"/>
              </a:tblGrid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Adverb[</a:t>
                      </a:r>
                      <a:r>
                        <a:rPr lang="de-DE" sz="13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ial</a:t>
                      </a:r>
                      <a:r>
                        <a:rPr lang="de-DE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Wechselpräposition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Präpositionalpronomen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Präfix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Adjektiv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hin</a:t>
                      </a: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hin</a:t>
                      </a: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hin</a:t>
                      </a: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Positiv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Superlativ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nach</a:t>
                      </a: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oben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über </a:t>
                      </a:r>
                      <a:r>
                        <a:rPr lang="de-DE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+ Dat. </a:t>
                      </a:r>
                      <a:r>
                        <a:rPr lang="de-DE" sz="1300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/Akk.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darüber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Ober~ </a:t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(z.B. die Oberkante)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ober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oberst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nach</a:t>
                      </a: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unten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unter + Dat.</a:t>
                      </a:r>
                      <a:r>
                        <a:rPr lang="de-DE" sz="1300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/Akk.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darunter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Unter~ </a:t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(z.B. die Unterseite)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unter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unterst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2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[in der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/die</a:t>
                      </a: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Mitte] 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zwischen 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dazwischen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Mittel~ </a:t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(z.B. der Mittelpunkt)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Zwischen~</a:t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(z.B. der Zwischenraum)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mittler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./.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nach</a:t>
                      </a: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rechts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neben + Dat.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/Akk.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daneben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Nachbar~ </a:t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(z.B. die Nachbarspalte)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Neben~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(z.B. das Nebengebäude)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benachbart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nächst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nach</a:t>
                      </a: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links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35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nach</a:t>
                      </a: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vorne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vor  + Dat.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/Akk.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davor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Vorder~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(z.B. die Vorderseite)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vorder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vorder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ste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2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nach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hinten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hinter + Dat.</a:t>
                      </a:r>
                      <a:r>
                        <a:rPr lang="de-DE" sz="130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/Akk.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dahinter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Hinter~</a:t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Rück~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(z.B. der Hintergrund,</a:t>
                      </a:r>
                      <a:b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die Rückseite)</a:t>
                      </a:r>
                      <a:endParaRPr lang="de-D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hinter</a:t>
                      </a:r>
                      <a:r>
                        <a:rPr lang="de-DE" sz="1300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hinter</a:t>
                      </a:r>
                      <a:r>
                        <a:rPr lang="de-DE" sz="1300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ste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361" marR="653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Inhaltsplatzhalt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332396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435</Words>
  <Application>Microsoft Office PowerPoint</Application>
  <PresentationFormat>Breitbild</PresentationFormat>
  <Paragraphs>206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Orts- und Richtungsangaben</vt:lpstr>
      <vt:lpstr>Orts- und Richtungsangaben</vt:lpstr>
      <vt:lpstr>Orts- und Richtungsangaben</vt:lpstr>
      <vt:lpstr>Orts- und Richtungsangaben</vt:lpstr>
      <vt:lpstr>Orts- und Richtungsangaben</vt:lpstr>
      <vt:lpstr>Orts- und Richtungsangaben</vt:lpstr>
      <vt:lpstr>Orts- und Richtungsangaben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Orts- und Richtungsangaben</dc:title>
  <dc:creator>fhm</dc:creator>
  <cp:lastModifiedBy>fhm</cp:lastModifiedBy>
  <cp:revision>10</cp:revision>
  <dcterms:created xsi:type="dcterms:W3CDTF">2018-06-14T12:55:39Z</dcterms:created>
  <dcterms:modified xsi:type="dcterms:W3CDTF">2018-06-14T14:12:47Z</dcterms:modified>
</cp:coreProperties>
</file>